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96" r:id="rId2"/>
    <p:sldId id="315" r:id="rId3"/>
    <p:sldId id="322" r:id="rId4"/>
    <p:sldId id="318" r:id="rId5"/>
    <p:sldId id="320" r:id="rId6"/>
    <p:sldId id="319" r:id="rId7"/>
    <p:sldId id="321" r:id="rId8"/>
    <p:sldId id="324" r:id="rId9"/>
    <p:sldId id="325" r:id="rId10"/>
    <p:sldId id="326" r:id="rId11"/>
    <p:sldId id="327" r:id="rId12"/>
    <p:sldId id="328" r:id="rId13"/>
    <p:sldId id="329" r:id="rId14"/>
    <p:sldId id="330" r:id="rId15"/>
    <p:sldId id="331" r:id="rId16"/>
    <p:sldId id="332" r:id="rId17"/>
    <p:sldId id="333" r:id="rId18"/>
    <p:sldId id="334" r:id="rId19"/>
    <p:sldId id="335"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5841" autoAdjust="0"/>
  </p:normalViewPr>
  <p:slideViewPr>
    <p:cSldViewPr snapToGrid="0">
      <p:cViewPr varScale="1">
        <p:scale>
          <a:sx n="92" d="100"/>
          <a:sy n="92" d="100"/>
        </p:scale>
        <p:origin x="92" y="2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4104A3-244A-40D1-A748-511369CDB48F}" type="datetimeFigureOut">
              <a:rPr lang="zh-CN" altLang="en-US" smtClean="0"/>
              <a:t>2019/5/11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A4619-D7B3-43A8-9E80-C6A7F56B83A8}" type="slidenum">
              <a:rPr lang="zh-CN" altLang="en-US" smtClean="0"/>
              <a:t>‹#›</a:t>
            </a:fld>
            <a:endParaRPr lang="zh-CN" altLang="en-US"/>
          </a:p>
        </p:txBody>
      </p:sp>
    </p:spTree>
    <p:extLst>
      <p:ext uri="{BB962C8B-B14F-4D97-AF65-F5344CB8AC3E}">
        <p14:creationId xmlns:p14="http://schemas.microsoft.com/office/powerpoint/2010/main" val="134962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83A4619-D7B3-43A8-9E80-C6A7F56B83A8}" type="slidenum">
              <a:rPr lang="zh-CN" altLang="en-US" smtClean="0"/>
              <a:t>3</a:t>
            </a:fld>
            <a:endParaRPr lang="zh-CN" altLang="en-US"/>
          </a:p>
        </p:txBody>
      </p:sp>
    </p:spTree>
    <p:extLst>
      <p:ext uri="{BB962C8B-B14F-4D97-AF65-F5344CB8AC3E}">
        <p14:creationId xmlns:p14="http://schemas.microsoft.com/office/powerpoint/2010/main" val="3946924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ECE08FA1-A544-4C35-BB72-1A1B0E493A9E}" type="datetimeFigureOut">
              <a:rPr lang="zh-CN" altLang="en-US" smtClean="0"/>
              <a:t>2019/5/11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FED953-B35E-48B7-9CAB-734F007ABA6D}" type="slidenum">
              <a:rPr lang="zh-CN" altLang="en-US" smtClean="0"/>
              <a:t>‹#›</a:t>
            </a:fld>
            <a:endParaRPr lang="zh-CN" altLang="en-US"/>
          </a:p>
        </p:txBody>
      </p:sp>
    </p:spTree>
    <p:extLst>
      <p:ext uri="{BB962C8B-B14F-4D97-AF65-F5344CB8AC3E}">
        <p14:creationId xmlns:p14="http://schemas.microsoft.com/office/powerpoint/2010/main" val="2869643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CE08FA1-A544-4C35-BB72-1A1B0E493A9E}" type="datetimeFigureOut">
              <a:rPr lang="zh-CN" altLang="en-US" smtClean="0"/>
              <a:t>2019/5/11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FED953-B35E-48B7-9CAB-734F007ABA6D}" type="slidenum">
              <a:rPr lang="zh-CN" altLang="en-US" smtClean="0"/>
              <a:t>‹#›</a:t>
            </a:fld>
            <a:endParaRPr lang="zh-CN" altLang="en-US"/>
          </a:p>
        </p:txBody>
      </p:sp>
    </p:spTree>
    <p:extLst>
      <p:ext uri="{BB962C8B-B14F-4D97-AF65-F5344CB8AC3E}">
        <p14:creationId xmlns:p14="http://schemas.microsoft.com/office/powerpoint/2010/main" val="2926898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CE08FA1-A544-4C35-BB72-1A1B0E493A9E}" type="datetimeFigureOut">
              <a:rPr lang="zh-CN" altLang="en-US" smtClean="0"/>
              <a:t>2019/5/11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FED953-B35E-48B7-9CAB-734F007ABA6D}" type="slidenum">
              <a:rPr lang="zh-CN" altLang="en-US" smtClean="0"/>
              <a:t>‹#›</a:t>
            </a:fld>
            <a:endParaRPr lang="zh-CN" altLang="en-US"/>
          </a:p>
        </p:txBody>
      </p:sp>
    </p:spTree>
    <p:extLst>
      <p:ext uri="{BB962C8B-B14F-4D97-AF65-F5344CB8AC3E}">
        <p14:creationId xmlns:p14="http://schemas.microsoft.com/office/powerpoint/2010/main" val="126988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ECE08FA1-A544-4C35-BB72-1A1B0E493A9E}" type="datetimeFigureOut">
              <a:rPr lang="zh-CN" altLang="en-US" smtClean="0"/>
              <a:t>2019/5/11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FED953-B35E-48B7-9CAB-734F007ABA6D}" type="slidenum">
              <a:rPr lang="zh-CN" altLang="en-US" smtClean="0"/>
              <a:t>‹#›</a:t>
            </a:fld>
            <a:endParaRPr lang="zh-CN" altLang="en-US"/>
          </a:p>
        </p:txBody>
      </p:sp>
    </p:spTree>
    <p:extLst>
      <p:ext uri="{BB962C8B-B14F-4D97-AF65-F5344CB8AC3E}">
        <p14:creationId xmlns:p14="http://schemas.microsoft.com/office/powerpoint/2010/main" val="88721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ECE08FA1-A544-4C35-BB72-1A1B0E493A9E}" type="datetimeFigureOut">
              <a:rPr lang="zh-CN" altLang="en-US" smtClean="0"/>
              <a:t>2019/5/11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1FED953-B35E-48B7-9CAB-734F007ABA6D}" type="slidenum">
              <a:rPr lang="zh-CN" altLang="en-US" smtClean="0"/>
              <a:t>‹#›</a:t>
            </a:fld>
            <a:endParaRPr lang="zh-CN" altLang="en-US"/>
          </a:p>
        </p:txBody>
      </p:sp>
    </p:spTree>
    <p:extLst>
      <p:ext uri="{BB962C8B-B14F-4D97-AF65-F5344CB8AC3E}">
        <p14:creationId xmlns:p14="http://schemas.microsoft.com/office/powerpoint/2010/main" val="535890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ECE08FA1-A544-4C35-BB72-1A1B0E493A9E}" type="datetimeFigureOut">
              <a:rPr lang="zh-CN" altLang="en-US" smtClean="0"/>
              <a:t>2019/5/11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1FED953-B35E-48B7-9CAB-734F007ABA6D}" type="slidenum">
              <a:rPr lang="zh-CN" altLang="en-US" smtClean="0"/>
              <a:t>‹#›</a:t>
            </a:fld>
            <a:endParaRPr lang="zh-CN" altLang="en-US"/>
          </a:p>
        </p:txBody>
      </p:sp>
    </p:spTree>
    <p:extLst>
      <p:ext uri="{BB962C8B-B14F-4D97-AF65-F5344CB8AC3E}">
        <p14:creationId xmlns:p14="http://schemas.microsoft.com/office/powerpoint/2010/main" val="1782751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ECE08FA1-A544-4C35-BB72-1A1B0E493A9E}" type="datetimeFigureOut">
              <a:rPr lang="zh-CN" altLang="en-US" smtClean="0"/>
              <a:t>2019/5/11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1FED953-B35E-48B7-9CAB-734F007ABA6D}" type="slidenum">
              <a:rPr lang="zh-CN" altLang="en-US" smtClean="0"/>
              <a:t>‹#›</a:t>
            </a:fld>
            <a:endParaRPr lang="zh-CN" altLang="en-US"/>
          </a:p>
        </p:txBody>
      </p:sp>
    </p:spTree>
    <p:extLst>
      <p:ext uri="{BB962C8B-B14F-4D97-AF65-F5344CB8AC3E}">
        <p14:creationId xmlns:p14="http://schemas.microsoft.com/office/powerpoint/2010/main" val="2507250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ECE08FA1-A544-4C35-BB72-1A1B0E493A9E}" type="datetimeFigureOut">
              <a:rPr lang="zh-CN" altLang="en-US" smtClean="0"/>
              <a:t>2019/5/11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1FED953-B35E-48B7-9CAB-734F007ABA6D}" type="slidenum">
              <a:rPr lang="zh-CN" altLang="en-US" smtClean="0"/>
              <a:t>‹#›</a:t>
            </a:fld>
            <a:endParaRPr lang="zh-CN" altLang="en-US"/>
          </a:p>
        </p:txBody>
      </p:sp>
    </p:spTree>
    <p:extLst>
      <p:ext uri="{BB962C8B-B14F-4D97-AF65-F5344CB8AC3E}">
        <p14:creationId xmlns:p14="http://schemas.microsoft.com/office/powerpoint/2010/main" val="2392881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CE08FA1-A544-4C35-BB72-1A1B0E493A9E}" type="datetimeFigureOut">
              <a:rPr lang="zh-CN" altLang="en-US" smtClean="0"/>
              <a:t>2019/5/11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1FED953-B35E-48B7-9CAB-734F007ABA6D}" type="slidenum">
              <a:rPr lang="zh-CN" altLang="en-US" smtClean="0"/>
              <a:t>‹#›</a:t>
            </a:fld>
            <a:endParaRPr lang="zh-CN" altLang="en-US"/>
          </a:p>
        </p:txBody>
      </p:sp>
    </p:spTree>
    <p:extLst>
      <p:ext uri="{BB962C8B-B14F-4D97-AF65-F5344CB8AC3E}">
        <p14:creationId xmlns:p14="http://schemas.microsoft.com/office/powerpoint/2010/main" val="3125268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ECE08FA1-A544-4C35-BB72-1A1B0E493A9E}" type="datetimeFigureOut">
              <a:rPr lang="zh-CN" altLang="en-US" smtClean="0"/>
              <a:t>2019/5/11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1FED953-B35E-48B7-9CAB-734F007ABA6D}" type="slidenum">
              <a:rPr lang="zh-CN" altLang="en-US" smtClean="0"/>
              <a:t>‹#›</a:t>
            </a:fld>
            <a:endParaRPr lang="zh-CN" altLang="en-US"/>
          </a:p>
        </p:txBody>
      </p:sp>
    </p:spTree>
    <p:extLst>
      <p:ext uri="{BB962C8B-B14F-4D97-AF65-F5344CB8AC3E}">
        <p14:creationId xmlns:p14="http://schemas.microsoft.com/office/powerpoint/2010/main" val="1948027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ECE08FA1-A544-4C35-BB72-1A1B0E493A9E}" type="datetimeFigureOut">
              <a:rPr lang="zh-CN" altLang="en-US" smtClean="0"/>
              <a:t>2019/5/11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1FED953-B35E-48B7-9CAB-734F007ABA6D}" type="slidenum">
              <a:rPr lang="zh-CN" altLang="en-US" smtClean="0"/>
              <a:t>‹#›</a:t>
            </a:fld>
            <a:endParaRPr lang="zh-CN" altLang="en-US"/>
          </a:p>
        </p:txBody>
      </p:sp>
    </p:spTree>
    <p:extLst>
      <p:ext uri="{BB962C8B-B14F-4D97-AF65-F5344CB8AC3E}">
        <p14:creationId xmlns:p14="http://schemas.microsoft.com/office/powerpoint/2010/main" val="666091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E08FA1-A544-4C35-BB72-1A1B0E493A9E}" type="datetimeFigureOut">
              <a:rPr lang="zh-CN" altLang="en-US" smtClean="0"/>
              <a:t>2019/5/11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FED953-B35E-48B7-9CAB-734F007ABA6D}" type="slidenum">
              <a:rPr lang="zh-CN" altLang="en-US" smtClean="0"/>
              <a:t>‹#›</a:t>
            </a:fld>
            <a:endParaRPr lang="zh-CN" altLang="en-US"/>
          </a:p>
        </p:txBody>
      </p:sp>
    </p:spTree>
    <p:extLst>
      <p:ext uri="{BB962C8B-B14F-4D97-AF65-F5344CB8AC3E}">
        <p14:creationId xmlns:p14="http://schemas.microsoft.com/office/powerpoint/2010/main" val="37018594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114" y="1825870"/>
            <a:ext cx="10350723" cy="2965938"/>
          </a:xfrm>
          <a:prstGeom prst="rect">
            <a:avLst/>
          </a:prstGeom>
        </p:spPr>
      </p:pic>
    </p:spTree>
    <p:extLst>
      <p:ext uri="{BB962C8B-B14F-4D97-AF65-F5344CB8AC3E}">
        <p14:creationId xmlns:p14="http://schemas.microsoft.com/office/powerpoint/2010/main" val="1732590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a:spLocks noGrp="1"/>
          </p:cNvSpPr>
          <p:nvPr>
            <p:ph idx="1"/>
          </p:nvPr>
        </p:nvSpPr>
        <p:spPr>
          <a:xfrm>
            <a:off x="489856" y="1180090"/>
            <a:ext cx="6128680" cy="5283340"/>
          </a:xfrm>
        </p:spPr>
        <p:txBody>
          <a:bodyPr>
            <a:normAutofit/>
          </a:bodyPr>
          <a:lstStyle/>
          <a:p>
            <a:pPr algn="just"/>
            <a:r>
              <a:rPr lang="en-US" altLang="zh-CN" dirty="0"/>
              <a:t>Rely on the output of SfM to correct for random GPS noise. Bias across all GPS measurements will remain.</a:t>
            </a:r>
          </a:p>
          <a:p>
            <a:pPr algn="just"/>
            <a:r>
              <a:rPr lang="en-US" altLang="zh-CN" dirty="0"/>
              <a:t>A nonlinear programing optimization that seeks to move the GPS points as little as possible, such they match the corresponding relative structure from vision, to obtain a set of fixed GPS points:</a:t>
            </a:r>
          </a:p>
        </p:txBody>
      </p:sp>
      <p:pic>
        <p:nvPicPr>
          <p:cNvPr id="6" name="图片 5">
            <a:extLst>
              <a:ext uri="{FF2B5EF4-FFF2-40B4-BE49-F238E27FC236}">
                <a16:creationId xmlns:a16="http://schemas.microsoft.com/office/drawing/2014/main" id="{B435B23A-F4F2-4F22-AAC0-31832E9A0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6322" y="1042738"/>
            <a:ext cx="5296550" cy="5546388"/>
          </a:xfrm>
          <a:prstGeom prst="rect">
            <a:avLst/>
          </a:prstGeom>
        </p:spPr>
      </p:pic>
      <p:pic>
        <p:nvPicPr>
          <p:cNvPr id="8" name="图片 7">
            <a:extLst>
              <a:ext uri="{FF2B5EF4-FFF2-40B4-BE49-F238E27FC236}">
                <a16:creationId xmlns:a16="http://schemas.microsoft.com/office/drawing/2014/main" id="{13AD6CBD-FC88-4FD6-ABF3-92A011C41A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4846" y="5053533"/>
            <a:ext cx="4838700" cy="333375"/>
          </a:xfrm>
          <a:prstGeom prst="rect">
            <a:avLst/>
          </a:prstGeom>
        </p:spPr>
      </p:pic>
      <p:sp>
        <p:nvSpPr>
          <p:cNvPr id="10" name="标题 1">
            <a:extLst>
              <a:ext uri="{FF2B5EF4-FFF2-40B4-BE49-F238E27FC236}">
                <a16:creationId xmlns:a16="http://schemas.microsoft.com/office/drawing/2014/main" id="{DED7FE8B-C35F-4A4E-A92C-8E1845367389}"/>
              </a:ext>
            </a:extLst>
          </p:cNvPr>
          <p:cNvSpPr txBox="1">
            <a:spLocks/>
          </p:cNvSpPr>
          <p:nvPr/>
        </p:nvSpPr>
        <p:spPr>
          <a:xfrm>
            <a:off x="489857" y="227480"/>
            <a:ext cx="10515600" cy="7738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100" dirty="0"/>
              <a:t>3.2.2 GPS-correction optimization</a:t>
            </a:r>
            <a:endParaRPr lang="zh-CN" altLang="en-US" sz="4100" dirty="0"/>
          </a:p>
        </p:txBody>
      </p:sp>
    </p:spTree>
    <p:extLst>
      <p:ext uri="{BB962C8B-B14F-4D97-AF65-F5344CB8AC3E}">
        <p14:creationId xmlns:p14="http://schemas.microsoft.com/office/powerpoint/2010/main" val="42147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内容占位符 2"/>
              <p:cNvSpPr>
                <a:spLocks noGrp="1"/>
              </p:cNvSpPr>
              <p:nvPr>
                <p:ph idx="1"/>
              </p:nvPr>
            </p:nvSpPr>
            <p:spPr>
              <a:xfrm>
                <a:off x="489856" y="1180090"/>
                <a:ext cx="11384818" cy="5283340"/>
              </a:xfrm>
            </p:spPr>
            <p:txBody>
              <a:bodyPr>
                <a:normAutofit/>
              </a:bodyPr>
              <a:lstStyle/>
              <a:p>
                <a:pPr algn="just"/>
                <a14:m>
                  <m:oMath xmlns:m="http://schemas.openxmlformats.org/officeDocument/2006/math">
                    <m:sSub>
                      <m:sSubPr>
                        <m:ctrlPr>
                          <a:rPr lang="en-US" altLang="zh-CN" i="1" smtClean="0">
                            <a:latin typeface="Cambria Math" panose="02040503050406030204" pitchFamily="18" charset="0"/>
                          </a:rPr>
                        </m:ctrlPr>
                      </m:sSubPr>
                      <m:e>
                        <m:r>
                          <a:rPr lang="zh-CN" altLang="en-US" i="1" smtClean="0">
                            <a:latin typeface="Cambria Math" panose="02040503050406030204" pitchFamily="18" charset="0"/>
                          </a:rPr>
                          <m:t>𝛾</m:t>
                        </m:r>
                      </m:e>
                      <m:sub>
                        <m:r>
                          <a:rPr lang="en-US" altLang="zh-CN" b="0" i="1" smtClean="0">
                            <a:latin typeface="Cambria Math" panose="02040503050406030204" pitchFamily="18" charset="0"/>
                          </a:rPr>
                          <m:t>𝑖𝑗</m:t>
                        </m:r>
                      </m:sub>
                    </m:sSub>
                  </m:oMath>
                </a14:m>
                <a:r>
                  <a:rPr lang="en-US" altLang="zh-CN" dirty="0"/>
                  <a:t> directly encodes our original interpretation of visual triangulation.</a:t>
                </a:r>
              </a:p>
              <a:p>
                <a:pPr algn="just"/>
                <a:r>
                  <a:rPr lang="en-US" altLang="zh-CN" dirty="0"/>
                  <a:t>Visual trilateration is fully incorporated as hard constraints.</a:t>
                </a:r>
              </a:p>
            </p:txBody>
          </p:sp>
        </mc:Choice>
        <mc:Fallback xmlns="">
          <p:sp>
            <p:nvSpPr>
              <p:cNvPr id="5" name="内容占位符 2"/>
              <p:cNvSpPr>
                <a:spLocks noGrp="1" noRot="1" noChangeAspect="1" noMove="1" noResize="1" noEditPoints="1" noAdjustHandles="1" noChangeArrowheads="1" noChangeShapeType="1" noTextEdit="1"/>
              </p:cNvSpPr>
              <p:nvPr>
                <p:ph idx="1"/>
              </p:nvPr>
            </p:nvSpPr>
            <p:spPr>
              <a:xfrm>
                <a:off x="489856" y="1180090"/>
                <a:ext cx="11384818" cy="5283340"/>
              </a:xfrm>
              <a:blipFill>
                <a:blip r:embed="rId2"/>
                <a:stretch>
                  <a:fillRect l="-964" t="-1848"/>
                </a:stretch>
              </a:blipFill>
            </p:spPr>
            <p:txBody>
              <a:bodyPr/>
              <a:lstStyle/>
              <a:p>
                <a:r>
                  <a:rPr lang="zh-CN" altLang="en-US">
                    <a:noFill/>
                  </a:rPr>
                  <a:t> </a:t>
                </a:r>
              </a:p>
            </p:txBody>
          </p:sp>
        </mc:Fallback>
      </mc:AlternateContent>
      <p:pic>
        <p:nvPicPr>
          <p:cNvPr id="8" name="图片 7" descr="图片包含 文字&#10;&#10;描述已自动生成">
            <a:extLst>
              <a:ext uri="{FF2B5EF4-FFF2-40B4-BE49-F238E27FC236}">
                <a16:creationId xmlns:a16="http://schemas.microsoft.com/office/drawing/2014/main" id="{FCA7780F-99C8-4FFC-B0AB-CE32012208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743" y="2306502"/>
            <a:ext cx="5107488" cy="4156928"/>
          </a:xfrm>
          <a:prstGeom prst="rect">
            <a:avLst/>
          </a:prstGeom>
        </p:spPr>
      </p:pic>
      <p:pic>
        <p:nvPicPr>
          <p:cNvPr id="10" name="图片 9" descr="图片包含 文字&#10;&#10;描述已自动生成">
            <a:extLst>
              <a:ext uri="{FF2B5EF4-FFF2-40B4-BE49-F238E27FC236}">
                <a16:creationId xmlns:a16="http://schemas.microsoft.com/office/drawing/2014/main" id="{BC88A12C-B48B-48D9-888F-37DCFB8EEA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9231" y="2306502"/>
            <a:ext cx="6004451" cy="4156928"/>
          </a:xfrm>
          <a:prstGeom prst="rect">
            <a:avLst/>
          </a:prstGeom>
        </p:spPr>
      </p:pic>
      <p:sp>
        <p:nvSpPr>
          <p:cNvPr id="11" name="标题 1">
            <a:extLst>
              <a:ext uri="{FF2B5EF4-FFF2-40B4-BE49-F238E27FC236}">
                <a16:creationId xmlns:a16="http://schemas.microsoft.com/office/drawing/2014/main" id="{03D428A9-0555-45D7-8464-3006FA4200CE}"/>
              </a:ext>
            </a:extLst>
          </p:cNvPr>
          <p:cNvSpPr txBox="1">
            <a:spLocks/>
          </p:cNvSpPr>
          <p:nvPr/>
        </p:nvSpPr>
        <p:spPr>
          <a:xfrm>
            <a:off x="489857" y="227480"/>
            <a:ext cx="10515600" cy="7738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100" dirty="0"/>
              <a:t>3.2.3 OPS optimization on object location</a:t>
            </a:r>
            <a:endParaRPr lang="zh-CN" altLang="en-US" sz="4100" dirty="0"/>
          </a:p>
        </p:txBody>
      </p:sp>
    </p:spTree>
    <p:extLst>
      <p:ext uri="{BB962C8B-B14F-4D97-AF65-F5344CB8AC3E}">
        <p14:creationId xmlns:p14="http://schemas.microsoft.com/office/powerpoint/2010/main" val="3247541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a:spLocks noGrp="1"/>
          </p:cNvSpPr>
          <p:nvPr>
            <p:ph idx="1"/>
          </p:nvPr>
        </p:nvSpPr>
        <p:spPr>
          <a:xfrm>
            <a:off x="489856" y="1180090"/>
            <a:ext cx="11171876" cy="5283340"/>
          </a:xfrm>
        </p:spPr>
        <p:txBody>
          <a:bodyPr>
            <a:normAutofit/>
          </a:bodyPr>
          <a:lstStyle/>
          <a:p>
            <a:pPr algn="just"/>
            <a:r>
              <a:rPr lang="en-US" altLang="zh-CN" dirty="0"/>
              <a:t>OPS is implemented in two parts, an OPS smartphone client and a back-end server application.</a:t>
            </a:r>
          </a:p>
          <a:p>
            <a:pPr algn="just"/>
            <a:r>
              <a:rPr lang="en-US" altLang="zh-CN" dirty="0"/>
              <a:t>Computer Vision (server-side)</a:t>
            </a:r>
          </a:p>
          <a:p>
            <a:pPr lvl="1" algn="just"/>
            <a:r>
              <a:rPr lang="en-US" altLang="zh-CN" dirty="0"/>
              <a:t>For structure from motion (SfM), we use Bundler, an open-source project written by Noah Snavely, operating on an unordered set of images to incrementally-build a 3D reconstruction of camera pose and scene geometry.</a:t>
            </a:r>
          </a:p>
          <a:p>
            <a:pPr algn="just"/>
            <a:r>
              <a:rPr lang="en-US" altLang="zh-CN" dirty="0"/>
              <a:t>Nonlinear Optimization (server-side)</a:t>
            </a:r>
          </a:p>
          <a:p>
            <a:pPr lvl="1" algn="just"/>
            <a:r>
              <a:rPr lang="en-US" altLang="zh-CN" dirty="0"/>
              <a:t>Mathematica is used through a Python API for solving nonlinear optimizations.</a:t>
            </a:r>
          </a:p>
        </p:txBody>
      </p:sp>
      <p:sp>
        <p:nvSpPr>
          <p:cNvPr id="9" name="标题 1">
            <a:extLst>
              <a:ext uri="{FF2B5EF4-FFF2-40B4-BE49-F238E27FC236}">
                <a16:creationId xmlns:a16="http://schemas.microsoft.com/office/drawing/2014/main" id="{C5F5A22B-3AE9-42AD-8C89-B1350641426D}"/>
              </a:ext>
            </a:extLst>
          </p:cNvPr>
          <p:cNvSpPr txBox="1">
            <a:spLocks/>
          </p:cNvSpPr>
          <p:nvPr/>
        </p:nvSpPr>
        <p:spPr>
          <a:xfrm>
            <a:off x="489857" y="227480"/>
            <a:ext cx="10515600" cy="7738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100"/>
              <a:t>4 Implementation</a:t>
            </a:r>
            <a:endParaRPr lang="zh-CN" altLang="en-US" sz="4100" dirty="0"/>
          </a:p>
        </p:txBody>
      </p:sp>
    </p:spTree>
    <p:extLst>
      <p:ext uri="{BB962C8B-B14F-4D97-AF65-F5344CB8AC3E}">
        <p14:creationId xmlns:p14="http://schemas.microsoft.com/office/powerpoint/2010/main" val="618517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a:spLocks noGrp="1"/>
          </p:cNvSpPr>
          <p:nvPr>
            <p:ph idx="1"/>
          </p:nvPr>
        </p:nvSpPr>
        <p:spPr>
          <a:xfrm>
            <a:off x="489856" y="1180090"/>
            <a:ext cx="11171876" cy="5283340"/>
          </a:xfrm>
        </p:spPr>
        <p:txBody>
          <a:bodyPr>
            <a:normAutofit/>
          </a:bodyPr>
          <a:lstStyle/>
          <a:p>
            <a:pPr algn="just"/>
            <a:r>
              <a:rPr lang="en-US" altLang="zh-CN" dirty="0"/>
              <a:t>Problems</a:t>
            </a:r>
          </a:p>
          <a:p>
            <a:pPr lvl="1" algn="just"/>
            <a:r>
              <a:rPr lang="en-US" altLang="zh-CN" dirty="0"/>
              <a:t>Phone sensors are subject to noise and biases.</a:t>
            </a:r>
          </a:p>
          <a:p>
            <a:pPr lvl="1" algn="just"/>
            <a:r>
              <a:rPr lang="en-US" altLang="zh-CN" dirty="0"/>
              <a:t>GPS can be impacted by weather (due to atmospheric delay), clock errors, errors in estimated satellite ephemeris, multipath, and internal noise sources from receiver hardware.</a:t>
            </a:r>
          </a:p>
          <a:p>
            <a:pPr lvl="1" algn="just"/>
            <a:r>
              <a:rPr lang="en-US" altLang="zh-CN" dirty="0"/>
              <a:t>Compass magnetometers are affected by variations in the Earth’s magnetic field and nearby ferromagnetic material.</a:t>
            </a:r>
          </a:p>
          <a:p>
            <a:pPr lvl="1" algn="just"/>
            <a:r>
              <a:rPr lang="en-US" altLang="zh-CN" dirty="0"/>
              <a:t>Computer vision techniques, such as SfM, can break down in a variety of scenarios. For example, keypoint extraction may fail if photographs have insufficient overlap, are blurred, are under or over-exposed, or are taken with too dark or bright conditions.</a:t>
            </a:r>
          </a:p>
        </p:txBody>
      </p:sp>
      <p:sp>
        <p:nvSpPr>
          <p:cNvPr id="9" name="标题 1">
            <a:extLst>
              <a:ext uri="{FF2B5EF4-FFF2-40B4-BE49-F238E27FC236}">
                <a16:creationId xmlns:a16="http://schemas.microsoft.com/office/drawing/2014/main" id="{C5F5A22B-3AE9-42AD-8C89-B1350641426D}"/>
              </a:ext>
            </a:extLst>
          </p:cNvPr>
          <p:cNvSpPr txBox="1">
            <a:spLocks/>
          </p:cNvSpPr>
          <p:nvPr/>
        </p:nvSpPr>
        <p:spPr>
          <a:xfrm>
            <a:off x="489857" y="227480"/>
            <a:ext cx="10515600" cy="7738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100" dirty="0"/>
              <a:t>5 Evaluation</a:t>
            </a:r>
            <a:endParaRPr lang="zh-CN" altLang="en-US" sz="4100" dirty="0"/>
          </a:p>
        </p:txBody>
      </p:sp>
    </p:spTree>
    <p:extLst>
      <p:ext uri="{BB962C8B-B14F-4D97-AF65-F5344CB8AC3E}">
        <p14:creationId xmlns:p14="http://schemas.microsoft.com/office/powerpoint/2010/main" val="1137322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a:spLocks noGrp="1"/>
          </p:cNvSpPr>
          <p:nvPr>
            <p:ph idx="1"/>
          </p:nvPr>
        </p:nvSpPr>
        <p:spPr>
          <a:xfrm>
            <a:off x="489856" y="1180090"/>
            <a:ext cx="11171876" cy="5283340"/>
          </a:xfrm>
        </p:spPr>
        <p:txBody>
          <a:bodyPr>
            <a:normAutofit/>
          </a:bodyPr>
          <a:lstStyle/>
          <a:p>
            <a:pPr algn="just"/>
            <a:r>
              <a:rPr lang="en-US" altLang="zh-CN" dirty="0"/>
              <a:t>Settings</a:t>
            </a:r>
          </a:p>
          <a:p>
            <a:pPr lvl="1" algn="just"/>
            <a:r>
              <a:rPr lang="en-US" altLang="zh-CN" dirty="0"/>
              <a:t>We tested OPS at more than 50 locations on or near the Duke University campus, and considered objects at distances between 30m and 150m away.</a:t>
            </a:r>
          </a:p>
          <a:p>
            <a:pPr lvl="2" algn="just"/>
            <a:r>
              <a:rPr lang="en-US" altLang="zh-CN" dirty="0"/>
              <a:t>The object should be far enough away that it makes sense to use the system, despite the hassle of taking photographs.</a:t>
            </a:r>
          </a:p>
          <a:p>
            <a:pPr lvl="2" algn="just"/>
            <a:r>
              <a:rPr lang="en-US" altLang="zh-CN" dirty="0"/>
              <a:t>Distances are limited by the user’s ability to clearly see the object and focus a photograph.</a:t>
            </a:r>
          </a:p>
          <a:p>
            <a:pPr lvl="1" algn="just"/>
            <a:r>
              <a:rPr lang="en-US" altLang="zh-CN" dirty="0"/>
              <a:t>Take 4 photographs for each localization (the minimum required for SfM), each successful photograph was taken between 0.75m and 1.5m from the location of the preceding photograph, in no specified direction. </a:t>
            </a:r>
          </a:p>
          <a:p>
            <a:pPr lvl="1" algn="just"/>
            <a:r>
              <a:rPr lang="en-US" altLang="zh-CN" dirty="0"/>
              <a:t>Once the user takes the required photos, processing requires approximately an additional 30-60 seconds.</a:t>
            </a:r>
          </a:p>
          <a:p>
            <a:pPr lvl="1" algn="just"/>
            <a:r>
              <a:rPr lang="en-US" altLang="zh-CN" dirty="0"/>
              <a:t>SfM is sensitive to the quality of photographs. In poor light, keypoint detection becomes less robust. So, we test OPS in daylight conditions.</a:t>
            </a:r>
          </a:p>
          <a:p>
            <a:pPr algn="just"/>
            <a:r>
              <a:rPr lang="en-US" altLang="zh-CN" dirty="0"/>
              <a:t>Compare OPS accuracy to “Optimization (Opt.) Triangulation.”</a:t>
            </a:r>
          </a:p>
        </p:txBody>
      </p:sp>
      <p:sp>
        <p:nvSpPr>
          <p:cNvPr id="9" name="标题 1">
            <a:extLst>
              <a:ext uri="{FF2B5EF4-FFF2-40B4-BE49-F238E27FC236}">
                <a16:creationId xmlns:a16="http://schemas.microsoft.com/office/drawing/2014/main" id="{C5F5A22B-3AE9-42AD-8C89-B1350641426D}"/>
              </a:ext>
            </a:extLst>
          </p:cNvPr>
          <p:cNvSpPr txBox="1">
            <a:spLocks/>
          </p:cNvSpPr>
          <p:nvPr/>
        </p:nvSpPr>
        <p:spPr>
          <a:xfrm>
            <a:off x="489857" y="227480"/>
            <a:ext cx="10515600" cy="7738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100" dirty="0"/>
              <a:t>5.1 Accuracy of Object Localization</a:t>
            </a:r>
            <a:endParaRPr lang="zh-CN" altLang="en-US" sz="4100" dirty="0"/>
          </a:p>
        </p:txBody>
      </p:sp>
    </p:spTree>
    <p:extLst>
      <p:ext uri="{BB962C8B-B14F-4D97-AF65-F5344CB8AC3E}">
        <p14:creationId xmlns:p14="http://schemas.microsoft.com/office/powerpoint/2010/main" val="3792453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C5F5A22B-3AE9-42AD-8C89-B1350641426D}"/>
              </a:ext>
            </a:extLst>
          </p:cNvPr>
          <p:cNvSpPr txBox="1">
            <a:spLocks/>
          </p:cNvSpPr>
          <p:nvPr/>
        </p:nvSpPr>
        <p:spPr>
          <a:xfrm>
            <a:off x="489857" y="227480"/>
            <a:ext cx="10515600" cy="7738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100" dirty="0"/>
              <a:t>5.1 Accuracy of Object Localization</a:t>
            </a:r>
            <a:endParaRPr lang="zh-CN" altLang="en-US" sz="4100" dirty="0"/>
          </a:p>
        </p:txBody>
      </p:sp>
      <p:pic>
        <p:nvPicPr>
          <p:cNvPr id="2" name="图片 1">
            <a:extLst>
              <a:ext uri="{FF2B5EF4-FFF2-40B4-BE49-F238E27FC236}">
                <a16:creationId xmlns:a16="http://schemas.microsoft.com/office/drawing/2014/main" id="{F4AAA5EB-5FF5-4C38-AFAA-E8ADDC9CC0ED}"/>
              </a:ext>
            </a:extLst>
          </p:cNvPr>
          <p:cNvPicPr>
            <a:picLocks noChangeAspect="1"/>
          </p:cNvPicPr>
          <p:nvPr/>
        </p:nvPicPr>
        <p:blipFill>
          <a:blip r:embed="rId2"/>
          <a:stretch>
            <a:fillRect/>
          </a:stretch>
        </p:blipFill>
        <p:spPr>
          <a:xfrm>
            <a:off x="869323" y="1001344"/>
            <a:ext cx="9768941" cy="5580349"/>
          </a:xfrm>
          <a:prstGeom prst="rect">
            <a:avLst/>
          </a:prstGeom>
        </p:spPr>
      </p:pic>
    </p:spTree>
    <p:extLst>
      <p:ext uri="{BB962C8B-B14F-4D97-AF65-F5344CB8AC3E}">
        <p14:creationId xmlns:p14="http://schemas.microsoft.com/office/powerpoint/2010/main" val="162395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C5F5A22B-3AE9-42AD-8C89-B1350641426D}"/>
              </a:ext>
            </a:extLst>
          </p:cNvPr>
          <p:cNvSpPr txBox="1">
            <a:spLocks/>
          </p:cNvSpPr>
          <p:nvPr/>
        </p:nvSpPr>
        <p:spPr>
          <a:xfrm>
            <a:off x="489857" y="227480"/>
            <a:ext cx="10515600" cy="7738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100" dirty="0"/>
              <a:t>5.2 Overall Performance</a:t>
            </a:r>
            <a:endParaRPr lang="zh-CN" altLang="en-US" sz="4100" dirty="0"/>
          </a:p>
        </p:txBody>
      </p:sp>
      <p:pic>
        <p:nvPicPr>
          <p:cNvPr id="4" name="图片 3">
            <a:extLst>
              <a:ext uri="{FF2B5EF4-FFF2-40B4-BE49-F238E27FC236}">
                <a16:creationId xmlns:a16="http://schemas.microsoft.com/office/drawing/2014/main" id="{3E7E44A0-FE2C-4B12-8E53-126E3A494351}"/>
              </a:ext>
            </a:extLst>
          </p:cNvPr>
          <p:cNvPicPr>
            <a:picLocks noChangeAspect="1"/>
          </p:cNvPicPr>
          <p:nvPr/>
        </p:nvPicPr>
        <p:blipFill>
          <a:blip r:embed="rId2"/>
          <a:stretch>
            <a:fillRect/>
          </a:stretch>
        </p:blipFill>
        <p:spPr>
          <a:xfrm>
            <a:off x="489857" y="1150118"/>
            <a:ext cx="5652042" cy="4064659"/>
          </a:xfrm>
          <a:prstGeom prst="rect">
            <a:avLst/>
          </a:prstGeom>
        </p:spPr>
      </p:pic>
      <p:pic>
        <p:nvPicPr>
          <p:cNvPr id="6" name="图片 5">
            <a:extLst>
              <a:ext uri="{FF2B5EF4-FFF2-40B4-BE49-F238E27FC236}">
                <a16:creationId xmlns:a16="http://schemas.microsoft.com/office/drawing/2014/main" id="{40FB7E6B-5999-4C52-899A-C6D493ABDA9B}"/>
              </a:ext>
            </a:extLst>
          </p:cNvPr>
          <p:cNvPicPr>
            <a:picLocks noChangeAspect="1"/>
          </p:cNvPicPr>
          <p:nvPr/>
        </p:nvPicPr>
        <p:blipFill>
          <a:blip r:embed="rId3"/>
          <a:stretch>
            <a:fillRect/>
          </a:stretch>
        </p:blipFill>
        <p:spPr>
          <a:xfrm>
            <a:off x="6201928" y="1150118"/>
            <a:ext cx="5652042" cy="4082030"/>
          </a:xfrm>
          <a:prstGeom prst="rect">
            <a:avLst/>
          </a:prstGeom>
        </p:spPr>
      </p:pic>
    </p:spTree>
    <p:extLst>
      <p:ext uri="{BB962C8B-B14F-4D97-AF65-F5344CB8AC3E}">
        <p14:creationId xmlns:p14="http://schemas.microsoft.com/office/powerpoint/2010/main" val="188068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C5F5A22B-3AE9-42AD-8C89-B1350641426D}"/>
              </a:ext>
            </a:extLst>
          </p:cNvPr>
          <p:cNvSpPr txBox="1">
            <a:spLocks/>
          </p:cNvSpPr>
          <p:nvPr/>
        </p:nvSpPr>
        <p:spPr>
          <a:xfrm>
            <a:off x="489857" y="227480"/>
            <a:ext cx="10515600" cy="7738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100" dirty="0"/>
              <a:t>5.3 Sensitivities – To GPS and Compass Error</a:t>
            </a:r>
            <a:endParaRPr lang="zh-CN" altLang="en-US" sz="4100" dirty="0"/>
          </a:p>
        </p:txBody>
      </p:sp>
      <p:pic>
        <p:nvPicPr>
          <p:cNvPr id="2" name="图片 1">
            <a:extLst>
              <a:ext uri="{FF2B5EF4-FFF2-40B4-BE49-F238E27FC236}">
                <a16:creationId xmlns:a16="http://schemas.microsoft.com/office/drawing/2014/main" id="{C25C86E2-4B79-493D-BE97-1832E5F38AB6}"/>
              </a:ext>
            </a:extLst>
          </p:cNvPr>
          <p:cNvPicPr>
            <a:picLocks noChangeAspect="1"/>
          </p:cNvPicPr>
          <p:nvPr/>
        </p:nvPicPr>
        <p:blipFill>
          <a:blip r:embed="rId2"/>
          <a:stretch>
            <a:fillRect/>
          </a:stretch>
        </p:blipFill>
        <p:spPr>
          <a:xfrm>
            <a:off x="1308779" y="995768"/>
            <a:ext cx="4438878" cy="3587934"/>
          </a:xfrm>
          <a:prstGeom prst="rect">
            <a:avLst/>
          </a:prstGeom>
        </p:spPr>
      </p:pic>
      <p:pic>
        <p:nvPicPr>
          <p:cNvPr id="3" name="图片 2">
            <a:extLst>
              <a:ext uri="{FF2B5EF4-FFF2-40B4-BE49-F238E27FC236}">
                <a16:creationId xmlns:a16="http://schemas.microsoft.com/office/drawing/2014/main" id="{D92F8FC6-225A-43D8-8560-4FBDDABFF430}"/>
              </a:ext>
            </a:extLst>
          </p:cNvPr>
          <p:cNvPicPr>
            <a:picLocks noChangeAspect="1"/>
          </p:cNvPicPr>
          <p:nvPr/>
        </p:nvPicPr>
        <p:blipFill>
          <a:blip r:embed="rId3"/>
          <a:stretch>
            <a:fillRect/>
          </a:stretch>
        </p:blipFill>
        <p:spPr>
          <a:xfrm>
            <a:off x="6150767" y="995768"/>
            <a:ext cx="4451579" cy="3537132"/>
          </a:xfrm>
          <a:prstGeom prst="rect">
            <a:avLst/>
          </a:prstGeom>
        </p:spPr>
      </p:pic>
      <p:sp>
        <p:nvSpPr>
          <p:cNvPr id="11" name="内容占位符 2">
            <a:extLst>
              <a:ext uri="{FF2B5EF4-FFF2-40B4-BE49-F238E27FC236}">
                <a16:creationId xmlns:a16="http://schemas.microsoft.com/office/drawing/2014/main" id="{3563A83D-90F0-4F71-84A5-5D89646C11D5}"/>
              </a:ext>
            </a:extLst>
          </p:cNvPr>
          <p:cNvSpPr>
            <a:spLocks noGrp="1"/>
          </p:cNvSpPr>
          <p:nvPr>
            <p:ph idx="1"/>
          </p:nvPr>
        </p:nvSpPr>
        <p:spPr>
          <a:xfrm>
            <a:off x="489856" y="1180090"/>
            <a:ext cx="11171876" cy="5532944"/>
          </a:xfrm>
        </p:spPr>
        <p:txBody>
          <a:bodyPr>
            <a:normAutofit/>
          </a:bodyPr>
          <a:lstStyle/>
          <a:p>
            <a:pPr algn="just"/>
            <a:endParaRPr lang="en-US" altLang="zh-CN" dirty="0"/>
          </a:p>
          <a:p>
            <a:pPr algn="just"/>
            <a:endParaRPr lang="en-US" altLang="zh-CN" dirty="0"/>
          </a:p>
          <a:p>
            <a:pPr algn="just"/>
            <a:endParaRPr lang="en-US" altLang="zh-CN" dirty="0"/>
          </a:p>
          <a:p>
            <a:pPr algn="just"/>
            <a:endParaRPr lang="en-US" altLang="zh-CN" dirty="0"/>
          </a:p>
          <a:p>
            <a:pPr algn="just"/>
            <a:endParaRPr lang="en-US" altLang="zh-CN" dirty="0"/>
          </a:p>
          <a:p>
            <a:pPr algn="just"/>
            <a:endParaRPr lang="en-US" altLang="zh-CN" dirty="0"/>
          </a:p>
          <a:p>
            <a:pPr algn="just"/>
            <a:endParaRPr lang="en-US" altLang="zh-CN" dirty="0"/>
          </a:p>
          <a:p>
            <a:pPr lvl="1" algn="just"/>
            <a:r>
              <a:rPr lang="en-US" altLang="zh-CN" dirty="0"/>
              <a:t>Took a set of 4 photos from a mean distance of 87m, ensure vision error-free.</a:t>
            </a:r>
          </a:p>
          <a:p>
            <a:pPr lvl="1" algn="just"/>
            <a:r>
              <a:rPr lang="en-US" altLang="zh-CN" dirty="0"/>
              <a:t>Use Google Earth to mark the exact location for each photo, then mathematically computed the compass bearing to the object.</a:t>
            </a:r>
          </a:p>
          <a:p>
            <a:pPr lvl="1" algn="just"/>
            <a:r>
              <a:rPr lang="en-US" altLang="zh-CN" dirty="0"/>
              <a:t>Randomly perturbed each GPS point or compass angle according to random deviates of a Gaussian distribution with mean 0 and a varied std.</a:t>
            </a:r>
          </a:p>
        </p:txBody>
      </p:sp>
    </p:spTree>
    <p:extLst>
      <p:ext uri="{BB962C8B-B14F-4D97-AF65-F5344CB8AC3E}">
        <p14:creationId xmlns:p14="http://schemas.microsoft.com/office/powerpoint/2010/main" val="3057132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a:extLst>
              <a:ext uri="{FF2B5EF4-FFF2-40B4-BE49-F238E27FC236}">
                <a16:creationId xmlns:a16="http://schemas.microsoft.com/office/drawing/2014/main" id="{C5F5A22B-3AE9-42AD-8C89-B1350641426D}"/>
              </a:ext>
            </a:extLst>
          </p:cNvPr>
          <p:cNvSpPr txBox="1">
            <a:spLocks/>
          </p:cNvSpPr>
          <p:nvPr/>
        </p:nvSpPr>
        <p:spPr>
          <a:xfrm>
            <a:off x="489857" y="227480"/>
            <a:ext cx="10515600" cy="7738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100" dirty="0"/>
              <a:t>5.3 Sensitivities – To Photograph Detail</a:t>
            </a:r>
            <a:endParaRPr lang="zh-CN" altLang="en-US" sz="4100" dirty="0"/>
          </a:p>
        </p:txBody>
      </p:sp>
      <p:pic>
        <p:nvPicPr>
          <p:cNvPr id="6" name="图片 5">
            <a:extLst>
              <a:ext uri="{FF2B5EF4-FFF2-40B4-BE49-F238E27FC236}">
                <a16:creationId xmlns:a16="http://schemas.microsoft.com/office/drawing/2014/main" id="{B53A2BC4-1809-4EB4-8894-15A19BDD8B02}"/>
              </a:ext>
            </a:extLst>
          </p:cNvPr>
          <p:cNvPicPr>
            <a:picLocks noChangeAspect="1"/>
          </p:cNvPicPr>
          <p:nvPr/>
        </p:nvPicPr>
        <p:blipFill>
          <a:blip r:embed="rId2"/>
          <a:stretch>
            <a:fillRect/>
          </a:stretch>
        </p:blipFill>
        <p:spPr>
          <a:xfrm>
            <a:off x="2733723" y="1090554"/>
            <a:ext cx="6724553" cy="4897651"/>
          </a:xfrm>
          <a:prstGeom prst="rect">
            <a:avLst/>
          </a:prstGeom>
        </p:spPr>
      </p:pic>
    </p:spTree>
    <p:extLst>
      <p:ext uri="{BB962C8B-B14F-4D97-AF65-F5344CB8AC3E}">
        <p14:creationId xmlns:p14="http://schemas.microsoft.com/office/powerpoint/2010/main" val="466426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a:spLocks noGrp="1"/>
          </p:cNvSpPr>
          <p:nvPr>
            <p:ph idx="1"/>
          </p:nvPr>
        </p:nvSpPr>
        <p:spPr>
          <a:xfrm>
            <a:off x="489856" y="1180090"/>
            <a:ext cx="11171876" cy="5283340"/>
          </a:xfrm>
        </p:spPr>
        <p:txBody>
          <a:bodyPr>
            <a:normAutofit/>
          </a:bodyPr>
          <a:lstStyle/>
          <a:p>
            <a:pPr algn="just"/>
            <a:r>
              <a:rPr lang="en-US" altLang="zh-CN" dirty="0"/>
              <a:t>Live Feedback to Improve Photograph Quality.</a:t>
            </a:r>
          </a:p>
          <a:p>
            <a:pPr lvl="1" algn="just"/>
            <a:r>
              <a:rPr lang="en-US" altLang="zh-CN" dirty="0"/>
              <a:t>Imagine a system of continuous feedback to the user, to suggest when a “good” photograph can be taken.</a:t>
            </a:r>
          </a:p>
          <a:p>
            <a:pPr algn="just"/>
            <a:r>
              <a:rPr lang="en-US" altLang="zh-CN" dirty="0"/>
              <a:t>Improving GPS Precision with Dead Reckoning </a:t>
            </a:r>
            <a:r>
              <a:rPr lang="zh-CN" altLang="en-US" dirty="0"/>
              <a:t>（航位推算）</a:t>
            </a:r>
            <a:r>
              <a:rPr lang="en-US" altLang="zh-CN" dirty="0"/>
              <a:t>.</a:t>
            </a:r>
          </a:p>
          <a:p>
            <a:pPr algn="just"/>
            <a:endParaRPr lang="en-US" altLang="zh-CN" dirty="0"/>
          </a:p>
          <a:p>
            <a:pPr algn="just"/>
            <a:endParaRPr lang="en-US" altLang="zh-CN" dirty="0"/>
          </a:p>
          <a:p>
            <a:pPr algn="just"/>
            <a:endParaRPr lang="en-US" altLang="zh-CN" dirty="0"/>
          </a:p>
          <a:p>
            <a:pPr algn="just"/>
            <a:endParaRPr lang="en-US" altLang="zh-CN" dirty="0"/>
          </a:p>
          <a:p>
            <a:pPr algn="just"/>
            <a:endParaRPr lang="en-US" altLang="zh-CN" dirty="0"/>
          </a:p>
          <a:p>
            <a:pPr algn="just"/>
            <a:r>
              <a:rPr lang="en-US" altLang="zh-CN" dirty="0"/>
              <a:t>Continual Estimation of Relative Positions with Video.</a:t>
            </a:r>
          </a:p>
          <a:p>
            <a:pPr algn="just"/>
            <a:endParaRPr lang="en-US" altLang="zh-CN" dirty="0"/>
          </a:p>
          <a:p>
            <a:pPr lvl="1" algn="just"/>
            <a:endParaRPr lang="en-US" altLang="zh-CN" dirty="0"/>
          </a:p>
        </p:txBody>
      </p:sp>
      <p:sp>
        <p:nvSpPr>
          <p:cNvPr id="9" name="标题 1">
            <a:extLst>
              <a:ext uri="{FF2B5EF4-FFF2-40B4-BE49-F238E27FC236}">
                <a16:creationId xmlns:a16="http://schemas.microsoft.com/office/drawing/2014/main" id="{C5F5A22B-3AE9-42AD-8C89-B1350641426D}"/>
              </a:ext>
            </a:extLst>
          </p:cNvPr>
          <p:cNvSpPr txBox="1">
            <a:spLocks/>
          </p:cNvSpPr>
          <p:nvPr/>
        </p:nvSpPr>
        <p:spPr>
          <a:xfrm>
            <a:off x="489857" y="227480"/>
            <a:ext cx="10515600" cy="7738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100" dirty="0"/>
              <a:t>6 Room for Improvement</a:t>
            </a:r>
            <a:endParaRPr lang="zh-CN" altLang="en-US" sz="4100" dirty="0"/>
          </a:p>
        </p:txBody>
      </p:sp>
      <p:pic>
        <p:nvPicPr>
          <p:cNvPr id="2" name="图片 1">
            <a:extLst>
              <a:ext uri="{FF2B5EF4-FFF2-40B4-BE49-F238E27FC236}">
                <a16:creationId xmlns:a16="http://schemas.microsoft.com/office/drawing/2014/main" id="{AB53AB11-0626-4A07-896D-57D954CA9247}"/>
              </a:ext>
            </a:extLst>
          </p:cNvPr>
          <p:cNvPicPr>
            <a:picLocks noChangeAspect="1"/>
          </p:cNvPicPr>
          <p:nvPr/>
        </p:nvPicPr>
        <p:blipFill>
          <a:blip r:embed="rId2"/>
          <a:stretch>
            <a:fillRect/>
          </a:stretch>
        </p:blipFill>
        <p:spPr>
          <a:xfrm>
            <a:off x="890431" y="3218141"/>
            <a:ext cx="10411138" cy="1749471"/>
          </a:xfrm>
          <a:prstGeom prst="rect">
            <a:avLst/>
          </a:prstGeom>
        </p:spPr>
      </p:pic>
    </p:spTree>
    <p:extLst>
      <p:ext uri="{BB962C8B-B14F-4D97-AF65-F5344CB8AC3E}">
        <p14:creationId xmlns:p14="http://schemas.microsoft.com/office/powerpoint/2010/main" val="230509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89857" y="227480"/>
            <a:ext cx="10515600" cy="773864"/>
          </a:xfrm>
        </p:spPr>
        <p:txBody>
          <a:bodyPr>
            <a:normAutofit/>
          </a:bodyPr>
          <a:lstStyle/>
          <a:p>
            <a:r>
              <a:rPr lang="en-US" altLang="zh-CN" sz="4100" dirty="0"/>
              <a:t>1 Motivation &amp; System Overview</a:t>
            </a:r>
            <a:endParaRPr lang="zh-CN" altLang="en-US" sz="4100" dirty="0"/>
          </a:p>
        </p:txBody>
      </p:sp>
      <p:sp>
        <p:nvSpPr>
          <p:cNvPr id="5" name="内容占位符 2"/>
          <p:cNvSpPr>
            <a:spLocks noGrp="1"/>
          </p:cNvSpPr>
          <p:nvPr>
            <p:ph idx="1"/>
          </p:nvPr>
        </p:nvSpPr>
        <p:spPr>
          <a:xfrm>
            <a:off x="489857" y="1180089"/>
            <a:ext cx="11299372" cy="5450431"/>
          </a:xfrm>
        </p:spPr>
        <p:txBody>
          <a:bodyPr>
            <a:normAutofit lnSpcReduction="10000"/>
          </a:bodyPr>
          <a:lstStyle/>
          <a:p>
            <a:r>
              <a:rPr lang="en-US" altLang="zh-CN" dirty="0"/>
              <a:t>Localize a distant object by looking at it through a smartphone.</a:t>
            </a:r>
          </a:p>
          <a:p>
            <a:pPr lvl="1"/>
            <a:r>
              <a:rPr lang="en-US" altLang="zh-CN" dirty="0"/>
              <a:t>Queries based on a distant object, rather user’s current location, can be entirely natural.</a:t>
            </a:r>
          </a:p>
          <a:p>
            <a:pPr lvl="1"/>
            <a:r>
              <a:rPr lang="en-US" altLang="zh-CN" dirty="0"/>
              <a:t>OPS could potentially be used to improve GPS, particularly where the GPS errors are large or erratic.</a:t>
            </a:r>
          </a:p>
          <a:p>
            <a:pPr lvl="1"/>
            <a:r>
              <a:rPr lang="en-US" altLang="zh-CN" dirty="0"/>
              <a:t>Improve cars’ safety. Smartphones mounted near the car’s windshield could estimate location of other objects in the surroundings, and trigger appropriate reactions, such as adaptive cruise control, lane change detection, blind spot alerts, etc.</a:t>
            </a:r>
          </a:p>
          <a:p>
            <a:r>
              <a:rPr lang="en-US" altLang="zh-CN" dirty="0"/>
              <a:t>Proposed an Object Positioning System (OPS) that achieves reasonable localization accuracy.</a:t>
            </a:r>
          </a:p>
          <a:p>
            <a:pPr lvl="1"/>
            <a:r>
              <a:rPr lang="en-US" altLang="zh-CN" dirty="0"/>
              <a:t>Uses computer vision to create an approximate 3D structure of the object and camera.</a:t>
            </a:r>
          </a:p>
          <a:p>
            <a:pPr lvl="1"/>
            <a:r>
              <a:rPr lang="en-US" altLang="zh-CN" dirty="0"/>
              <a:t>By solving (nonlinear) optimizations on the residual (scaling and rotation) error, ultimately estimate the object’s GPS position.</a:t>
            </a:r>
          </a:p>
        </p:txBody>
      </p:sp>
    </p:spTree>
    <p:extLst>
      <p:ext uri="{BB962C8B-B14F-4D97-AF65-F5344CB8AC3E}">
        <p14:creationId xmlns:p14="http://schemas.microsoft.com/office/powerpoint/2010/main" val="493950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a:spLocks noGrp="1"/>
          </p:cNvSpPr>
          <p:nvPr>
            <p:ph idx="1"/>
          </p:nvPr>
        </p:nvSpPr>
        <p:spPr>
          <a:xfrm>
            <a:off x="489857" y="1180090"/>
            <a:ext cx="11299372" cy="5063498"/>
          </a:xfrm>
        </p:spPr>
        <p:txBody>
          <a:bodyPr>
            <a:normAutofit/>
          </a:bodyPr>
          <a:lstStyle/>
          <a:p>
            <a:r>
              <a:rPr lang="en-US" altLang="zh-CN" dirty="0"/>
              <a:t>Utilize SfM as a “black box” utility.</a:t>
            </a:r>
          </a:p>
          <a:p>
            <a:pPr lvl="1"/>
            <a:r>
              <a:rPr lang="en-US" altLang="zh-CN" dirty="0"/>
              <a:t>SfM accepts multiple photos from the user, and on each photo, runs an algorithm known as a feature detector to identifies various “interesting” points of the photo, called keypoint.</a:t>
            </a:r>
          </a:p>
          <a:p>
            <a:pPr lvl="1"/>
            <a:r>
              <a:rPr lang="en-US" altLang="zh-CN" dirty="0"/>
              <a:t>The keypoints are matched across all the pictures.</a:t>
            </a:r>
          </a:p>
          <a:p>
            <a:pPr lvl="1"/>
            <a:r>
              <a:rPr lang="en-US" altLang="zh-CN" dirty="0"/>
              <a:t>As output OPS receives a 3D point could of estimated &lt;X,Y,Z&gt; coordinates for each keypoint that was successfully matched across a sufficient number of images, also an estimated &lt;X,Y,Z&gt; camera pose coordinates from where each photo was originally taken.</a:t>
            </a:r>
          </a:p>
          <a:p>
            <a:r>
              <a:rPr lang="en-US" altLang="zh-CN" dirty="0"/>
              <a:t>The 3D structure is not in absolute scale, needs to be “grounded” on the physical coordinate system.</a:t>
            </a:r>
          </a:p>
        </p:txBody>
      </p:sp>
      <p:sp>
        <p:nvSpPr>
          <p:cNvPr id="4" name="标题 1">
            <a:extLst>
              <a:ext uri="{FF2B5EF4-FFF2-40B4-BE49-F238E27FC236}">
                <a16:creationId xmlns:a16="http://schemas.microsoft.com/office/drawing/2014/main" id="{114935EC-22C3-48C0-8EC0-354E129936DA}"/>
              </a:ext>
            </a:extLst>
          </p:cNvPr>
          <p:cNvSpPr txBox="1">
            <a:spLocks/>
          </p:cNvSpPr>
          <p:nvPr/>
        </p:nvSpPr>
        <p:spPr>
          <a:xfrm>
            <a:off x="489857" y="227480"/>
            <a:ext cx="11030198" cy="7738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100" dirty="0"/>
              <a:t>2 The 3D Structure – Structure from Motion</a:t>
            </a:r>
            <a:endParaRPr lang="zh-CN" altLang="en-US" sz="4100" dirty="0"/>
          </a:p>
        </p:txBody>
      </p:sp>
    </p:spTree>
    <p:extLst>
      <p:ext uri="{BB962C8B-B14F-4D97-AF65-F5344CB8AC3E}">
        <p14:creationId xmlns:p14="http://schemas.microsoft.com/office/powerpoint/2010/main" val="338383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a:spLocks noGrp="1"/>
          </p:cNvSpPr>
          <p:nvPr>
            <p:ph idx="1"/>
          </p:nvPr>
        </p:nvSpPr>
        <p:spPr>
          <a:xfrm>
            <a:off x="489856" y="1180090"/>
            <a:ext cx="11413385" cy="937468"/>
          </a:xfrm>
        </p:spPr>
        <p:txBody>
          <a:bodyPr>
            <a:normAutofit/>
          </a:bodyPr>
          <a:lstStyle/>
          <a:p>
            <a:r>
              <a:rPr lang="en-US" altLang="zh-CN" dirty="0"/>
              <a:t>In principle, if a user points her phone at an object-of-interest from two distinct locations, it should be able to easily infer the object’s location.</a:t>
            </a:r>
          </a:p>
          <a:p>
            <a:pPr marL="0" indent="0">
              <a:buNone/>
            </a:pPr>
            <a:endParaRPr lang="en-US" altLang="zh-CN" dirty="0"/>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7823" y="2354680"/>
            <a:ext cx="5038725" cy="3752850"/>
          </a:xfrm>
          <a:prstGeom prst="rect">
            <a:avLst/>
          </a:prstGeom>
        </p:spPr>
      </p:pic>
      <p:sp>
        <p:nvSpPr>
          <p:cNvPr id="6" name="内容占位符 2"/>
          <p:cNvSpPr txBox="1">
            <a:spLocks/>
          </p:cNvSpPr>
          <p:nvPr/>
        </p:nvSpPr>
        <p:spPr>
          <a:xfrm>
            <a:off x="5919537" y="2299526"/>
            <a:ext cx="5983703" cy="380800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ltLang="zh-CN" dirty="0"/>
              <a:t>We can’t ask the user to walk too far.</a:t>
            </a:r>
          </a:p>
          <a:p>
            <a:pPr lvl="1" algn="just"/>
            <a:r>
              <a:rPr lang="en-US" altLang="zh-CN" dirty="0"/>
              <a:t>Compass precision becomes crucial, and smartphone sensors are not nearly designed to support such a level of precision.</a:t>
            </a:r>
          </a:p>
          <a:p>
            <a:pPr marL="0" indent="0">
              <a:buFont typeface="Arial" panose="020B0604020202020204" pitchFamily="34" charset="0"/>
              <a:buNone/>
            </a:pPr>
            <a:endParaRPr lang="en-US" altLang="zh-CN" dirty="0"/>
          </a:p>
        </p:txBody>
      </p:sp>
      <p:sp>
        <p:nvSpPr>
          <p:cNvPr id="7" name="标题 1">
            <a:extLst>
              <a:ext uri="{FF2B5EF4-FFF2-40B4-BE49-F238E27FC236}">
                <a16:creationId xmlns:a16="http://schemas.microsoft.com/office/drawing/2014/main" id="{C51FC66F-390D-450C-8202-17C33EE4F998}"/>
              </a:ext>
            </a:extLst>
          </p:cNvPr>
          <p:cNvSpPr txBox="1">
            <a:spLocks/>
          </p:cNvSpPr>
          <p:nvPr/>
        </p:nvSpPr>
        <p:spPr>
          <a:xfrm>
            <a:off x="489856" y="227480"/>
            <a:ext cx="11224162" cy="7738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100" dirty="0"/>
              <a:t>3.1 Problems of triangulation via GPS/compass</a:t>
            </a:r>
            <a:endParaRPr lang="zh-CN" altLang="en-US" sz="4100" dirty="0"/>
          </a:p>
        </p:txBody>
      </p:sp>
    </p:spTree>
    <p:extLst>
      <p:ext uri="{BB962C8B-B14F-4D97-AF65-F5344CB8AC3E}">
        <p14:creationId xmlns:p14="http://schemas.microsoft.com/office/powerpoint/2010/main" val="783525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a:spLocks noGrp="1"/>
          </p:cNvSpPr>
          <p:nvPr>
            <p:ph idx="1"/>
          </p:nvPr>
        </p:nvSpPr>
        <p:spPr>
          <a:xfrm>
            <a:off x="489856" y="1180089"/>
            <a:ext cx="11413385" cy="1813631"/>
          </a:xfrm>
        </p:spPr>
        <p:txBody>
          <a:bodyPr>
            <a:normAutofit/>
          </a:bodyPr>
          <a:lstStyle/>
          <a:p>
            <a:r>
              <a:rPr lang="en-US" altLang="zh-CN" dirty="0"/>
              <a:t>Multiple views of an object from different angles, even if only slightly different, produce visual distortions, due to the phenomenon of parallax.</a:t>
            </a:r>
          </a:p>
          <a:p>
            <a:r>
              <a:rPr lang="en-US" altLang="zh-CN" dirty="0"/>
              <a:t>It would be possible to infer the interior angle between a pair of GPS locations and the object position from multiple images.</a:t>
            </a:r>
          </a:p>
          <a:p>
            <a:pPr marL="0" indent="0">
              <a:buNone/>
            </a:pPr>
            <a:endParaRPr lang="en-US" altLang="zh-CN" dirty="0"/>
          </a:p>
        </p:txBody>
      </p:sp>
      <p:pic>
        <p:nvPicPr>
          <p:cNvPr id="7" name="图片 6" descr="图片包含 文字, 地图&#10;&#10;描述已自动生成">
            <a:extLst>
              <a:ext uri="{FF2B5EF4-FFF2-40B4-BE49-F238E27FC236}">
                <a16:creationId xmlns:a16="http://schemas.microsoft.com/office/drawing/2014/main" id="{28E3E4E1-AE0D-4309-BA5E-B716F795F2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743" y="3062179"/>
            <a:ext cx="4729917" cy="3669654"/>
          </a:xfrm>
          <a:prstGeom prst="rect">
            <a:avLst/>
          </a:prstGeom>
        </p:spPr>
      </p:pic>
      <p:sp>
        <p:nvSpPr>
          <p:cNvPr id="8" name="内容占位符 2">
            <a:extLst>
              <a:ext uri="{FF2B5EF4-FFF2-40B4-BE49-F238E27FC236}">
                <a16:creationId xmlns:a16="http://schemas.microsoft.com/office/drawing/2014/main" id="{A17452AC-2F53-4308-A501-91BA0C7A69F2}"/>
              </a:ext>
            </a:extLst>
          </p:cNvPr>
          <p:cNvSpPr txBox="1">
            <a:spLocks/>
          </p:cNvSpPr>
          <p:nvPr/>
        </p:nvSpPr>
        <p:spPr>
          <a:xfrm>
            <a:off x="5919537" y="3131071"/>
            <a:ext cx="5983703" cy="29764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altLang="zh-CN" dirty="0"/>
              <a:t>However, knowing the interior angle is again not adequate to pinpoint the object location.</a:t>
            </a:r>
          </a:p>
          <a:p>
            <a:pPr lvl="1"/>
            <a:r>
              <a:rPr lang="en-US" altLang="zh-CN" dirty="0"/>
              <a:t>Instead it offers a curve and the object can be at any location on this curve.</a:t>
            </a:r>
          </a:p>
          <a:p>
            <a:pPr marL="0" indent="0">
              <a:buFont typeface="Arial" panose="020B0604020202020204" pitchFamily="34" charset="0"/>
              <a:buNone/>
            </a:pPr>
            <a:endParaRPr lang="en-US" altLang="zh-CN" dirty="0"/>
          </a:p>
        </p:txBody>
      </p:sp>
      <p:sp>
        <p:nvSpPr>
          <p:cNvPr id="10" name="标题 1">
            <a:extLst>
              <a:ext uri="{FF2B5EF4-FFF2-40B4-BE49-F238E27FC236}">
                <a16:creationId xmlns:a16="http://schemas.microsoft.com/office/drawing/2014/main" id="{F8652C86-2BAF-4643-B040-7A90F51B99EC}"/>
              </a:ext>
            </a:extLst>
          </p:cNvPr>
          <p:cNvSpPr txBox="1">
            <a:spLocks/>
          </p:cNvSpPr>
          <p:nvPr/>
        </p:nvSpPr>
        <p:spPr>
          <a:xfrm>
            <a:off x="489856" y="227480"/>
            <a:ext cx="10614561" cy="7738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100" dirty="0"/>
              <a:t>3.1 Problems of triangulation via camera</a:t>
            </a:r>
            <a:endParaRPr lang="zh-CN" altLang="en-US" sz="4100" dirty="0"/>
          </a:p>
        </p:txBody>
      </p:sp>
    </p:spTree>
    <p:extLst>
      <p:ext uri="{BB962C8B-B14F-4D97-AF65-F5344CB8AC3E}">
        <p14:creationId xmlns:p14="http://schemas.microsoft.com/office/powerpoint/2010/main" val="3383711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a:spLocks noGrp="1"/>
          </p:cNvSpPr>
          <p:nvPr>
            <p:ph idx="1"/>
          </p:nvPr>
        </p:nvSpPr>
        <p:spPr>
          <a:xfrm>
            <a:off x="489856" y="1180090"/>
            <a:ext cx="11413385" cy="2044374"/>
          </a:xfrm>
        </p:spPr>
        <p:txBody>
          <a:bodyPr>
            <a:normAutofit/>
          </a:bodyPr>
          <a:lstStyle/>
          <a:p>
            <a:r>
              <a:rPr lang="en-US" altLang="zh-CN" dirty="0"/>
              <a:t>Trilateration requires estimating the distance to the object-of-interest, from two vantage points.</a:t>
            </a:r>
          </a:p>
          <a:p>
            <a:pPr lvl="1"/>
            <a:r>
              <a:rPr lang="en-US" altLang="zh-CN" dirty="0"/>
              <a:t>We only know visual angles, but don’t know object size, so we can’t compute d.</a:t>
            </a:r>
          </a:p>
          <a:p>
            <a:pPr lvl="1" algn="just"/>
            <a:r>
              <a:rPr lang="en-US" altLang="zh-CN" dirty="0"/>
              <a:t>However, knowing two different visual angles from two distinct locations, it’s possible to obtain a ratio of the distances to the object from these locations.</a:t>
            </a:r>
          </a:p>
          <a:p>
            <a:pPr marL="0" indent="0">
              <a:buNone/>
            </a:pPr>
            <a:endParaRPr lang="en-US" altLang="zh-CN" dirty="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9151" y="3224464"/>
            <a:ext cx="5002165" cy="2575464"/>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5861" y="3224464"/>
            <a:ext cx="4263762" cy="3380781"/>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9151" y="5799928"/>
            <a:ext cx="4927397" cy="809501"/>
          </a:xfrm>
          <a:prstGeom prst="rect">
            <a:avLst/>
          </a:prstGeom>
        </p:spPr>
      </p:pic>
      <p:sp>
        <p:nvSpPr>
          <p:cNvPr id="12" name="标题 1">
            <a:extLst>
              <a:ext uri="{FF2B5EF4-FFF2-40B4-BE49-F238E27FC236}">
                <a16:creationId xmlns:a16="http://schemas.microsoft.com/office/drawing/2014/main" id="{7EF75803-1F8A-48A8-833A-30C6A7824166}"/>
              </a:ext>
            </a:extLst>
          </p:cNvPr>
          <p:cNvSpPr txBox="1">
            <a:spLocks/>
          </p:cNvSpPr>
          <p:nvPr/>
        </p:nvSpPr>
        <p:spPr>
          <a:xfrm>
            <a:off x="489857" y="227480"/>
            <a:ext cx="10515600" cy="7738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100" dirty="0"/>
              <a:t>3.1 Problems of trilateration via camera</a:t>
            </a:r>
            <a:endParaRPr lang="zh-CN" altLang="en-US" sz="4100" dirty="0"/>
          </a:p>
        </p:txBody>
      </p:sp>
    </p:spTree>
    <p:extLst>
      <p:ext uri="{BB962C8B-B14F-4D97-AF65-F5344CB8AC3E}">
        <p14:creationId xmlns:p14="http://schemas.microsoft.com/office/powerpoint/2010/main" val="2642759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a:spLocks noGrp="1"/>
          </p:cNvSpPr>
          <p:nvPr>
            <p:ph idx="1"/>
          </p:nvPr>
        </p:nvSpPr>
        <p:spPr>
          <a:xfrm>
            <a:off x="489856" y="1180090"/>
            <a:ext cx="11297135" cy="5283340"/>
          </a:xfrm>
        </p:spPr>
        <p:txBody>
          <a:bodyPr>
            <a:normAutofit/>
          </a:bodyPr>
          <a:lstStyle/>
          <a:p>
            <a:pPr algn="just"/>
            <a:r>
              <a:rPr lang="en-US" altLang="zh-CN" dirty="0"/>
              <a:t>Computing the intersection of the two curves (in Fig.4 and Fig.5) yields a small number of intersection points.</a:t>
            </a:r>
          </a:p>
          <a:p>
            <a:pPr marL="0" indent="0" algn="just">
              <a:buNone/>
            </a:pPr>
            <a:endParaRPr lang="en-US" altLang="zh-CN" dirty="0"/>
          </a:p>
        </p:txBody>
      </p:sp>
      <p:sp>
        <p:nvSpPr>
          <p:cNvPr id="9" name="内容占位符 2">
            <a:extLst>
              <a:ext uri="{FF2B5EF4-FFF2-40B4-BE49-F238E27FC236}">
                <a16:creationId xmlns:a16="http://schemas.microsoft.com/office/drawing/2014/main" id="{CE09A897-3EDF-43B2-9BA5-B6FF12E252DA}"/>
              </a:ext>
            </a:extLst>
          </p:cNvPr>
          <p:cNvSpPr txBox="1">
            <a:spLocks/>
          </p:cNvSpPr>
          <p:nvPr/>
        </p:nvSpPr>
        <p:spPr>
          <a:xfrm>
            <a:off x="5173249" y="2141951"/>
            <a:ext cx="6325644" cy="39655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gn="just"/>
            <a:r>
              <a:rPr lang="en-US" altLang="zh-CN" dirty="0"/>
              <a:t>With compass triangulation added, this is an over-constrained system, meaning that there is more than sufficient information to compute an unique solution. And this excess of information will later form the basis for noise correction on imperfect sensors.</a:t>
            </a:r>
          </a:p>
          <a:p>
            <a:pPr lvl="1" algn="just"/>
            <a:r>
              <a:rPr lang="en-US" altLang="zh-CN" dirty="0"/>
              <a:t>To find a single point of convergence, we will rely on optimization techniques, finding the most-likely true object point by minimizing estimates of sensor error.</a:t>
            </a:r>
          </a:p>
          <a:p>
            <a:pPr marL="0" indent="0" algn="just">
              <a:buFont typeface="Arial" panose="020B0604020202020204" pitchFamily="34" charset="0"/>
              <a:buNone/>
            </a:pPr>
            <a:endParaRPr lang="en-US" altLang="zh-CN" dirty="0"/>
          </a:p>
        </p:txBody>
      </p:sp>
      <p:pic>
        <p:nvPicPr>
          <p:cNvPr id="6" name="图片 5" descr="图片包含 文字&#10;&#10;描述已自动生成">
            <a:extLst>
              <a:ext uri="{FF2B5EF4-FFF2-40B4-BE49-F238E27FC236}">
                <a16:creationId xmlns:a16="http://schemas.microsoft.com/office/drawing/2014/main" id="{2E5C6867-B489-4C6D-AC02-92BB489E31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856" y="2141951"/>
            <a:ext cx="5106521" cy="4458831"/>
          </a:xfrm>
          <a:prstGeom prst="rect">
            <a:avLst/>
          </a:prstGeom>
        </p:spPr>
      </p:pic>
      <p:sp>
        <p:nvSpPr>
          <p:cNvPr id="10" name="标题 1">
            <a:extLst>
              <a:ext uri="{FF2B5EF4-FFF2-40B4-BE49-F238E27FC236}">
                <a16:creationId xmlns:a16="http://schemas.microsoft.com/office/drawing/2014/main" id="{32AF0397-3BAE-4824-A272-5C710FA37E36}"/>
              </a:ext>
            </a:extLst>
          </p:cNvPr>
          <p:cNvSpPr txBox="1">
            <a:spLocks/>
          </p:cNvSpPr>
          <p:nvPr/>
        </p:nvSpPr>
        <p:spPr>
          <a:xfrm>
            <a:off x="489857" y="227480"/>
            <a:ext cx="10760034" cy="7738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100" dirty="0"/>
              <a:t>3.1 Combining Triangulation and Trilateration</a:t>
            </a:r>
            <a:endParaRPr lang="zh-CN" altLang="en-US" sz="4100" dirty="0"/>
          </a:p>
        </p:txBody>
      </p:sp>
    </p:spTree>
    <p:extLst>
      <p:ext uri="{BB962C8B-B14F-4D97-AF65-F5344CB8AC3E}">
        <p14:creationId xmlns:p14="http://schemas.microsoft.com/office/powerpoint/2010/main" val="606458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a:spLocks noGrp="1"/>
          </p:cNvSpPr>
          <p:nvPr>
            <p:ph idx="1"/>
          </p:nvPr>
        </p:nvSpPr>
        <p:spPr>
          <a:xfrm>
            <a:off x="489856" y="1180090"/>
            <a:ext cx="11297135" cy="5283340"/>
          </a:xfrm>
        </p:spPr>
        <p:txBody>
          <a:bodyPr>
            <a:normAutofit/>
          </a:bodyPr>
          <a:lstStyle/>
          <a:p>
            <a:pPr algn="just"/>
            <a:r>
              <a:rPr lang="en-US" altLang="zh-CN" dirty="0"/>
              <a:t>Two important points the influenced the final design of OPS</a:t>
            </a:r>
          </a:p>
          <a:p>
            <a:pPr lvl="1" algn="just"/>
            <a:r>
              <a:rPr lang="en-US" altLang="zh-CN" dirty="0"/>
              <a:t>Any optimization would need to be constrained to be limited in the number of degrees-of-freedom and avoid degenerate cases.</a:t>
            </a:r>
          </a:p>
          <a:p>
            <a:pPr lvl="1" algn="just"/>
            <a:r>
              <a:rPr lang="en-US" altLang="zh-CN" dirty="0"/>
              <a:t>We would need a mechanism to reduce the impact of GPS error.</a:t>
            </a:r>
          </a:p>
          <a:p>
            <a:pPr algn="just"/>
            <a:r>
              <a:rPr lang="en-US" altLang="zh-CN" dirty="0"/>
              <a:t>We don’t consider latitude and longitude directly, as angular values are inconvenient for measuring distances. Instead, we apply a precise Mercator projection to the square UTM coordinate system and refer to a latitude/longitude position as a simple 2D (x, y) coordinate.</a:t>
            </a:r>
          </a:p>
          <a:p>
            <a:pPr marL="0" indent="0" algn="just">
              <a:buNone/>
            </a:pPr>
            <a:endParaRPr lang="en-US" altLang="zh-CN" dirty="0"/>
          </a:p>
        </p:txBody>
      </p:sp>
      <p:sp>
        <p:nvSpPr>
          <p:cNvPr id="6" name="标题 1">
            <a:extLst>
              <a:ext uri="{FF2B5EF4-FFF2-40B4-BE49-F238E27FC236}">
                <a16:creationId xmlns:a16="http://schemas.microsoft.com/office/drawing/2014/main" id="{ECEEED0D-065B-45CB-A060-5772D7AB3DCB}"/>
              </a:ext>
            </a:extLst>
          </p:cNvPr>
          <p:cNvSpPr txBox="1">
            <a:spLocks/>
          </p:cNvSpPr>
          <p:nvPr/>
        </p:nvSpPr>
        <p:spPr>
          <a:xfrm>
            <a:off x="489857" y="227480"/>
            <a:ext cx="10515600" cy="7738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100" dirty="0"/>
              <a:t>3.2 The Converged Design of OPS</a:t>
            </a:r>
            <a:endParaRPr lang="zh-CN" altLang="en-US" sz="4100" dirty="0"/>
          </a:p>
        </p:txBody>
      </p:sp>
    </p:spTree>
    <p:extLst>
      <p:ext uri="{BB962C8B-B14F-4D97-AF65-F5344CB8AC3E}">
        <p14:creationId xmlns:p14="http://schemas.microsoft.com/office/powerpoint/2010/main" val="16880586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内容占位符 2"/>
              <p:cNvSpPr>
                <a:spLocks noGrp="1"/>
              </p:cNvSpPr>
              <p:nvPr>
                <p:ph idx="1"/>
              </p:nvPr>
            </p:nvSpPr>
            <p:spPr>
              <a:xfrm>
                <a:off x="489856" y="1180090"/>
                <a:ext cx="4508029" cy="5283340"/>
              </a:xfrm>
            </p:spPr>
            <p:txBody>
              <a:bodyPr>
                <a:normAutofit/>
              </a:bodyPr>
              <a:lstStyle/>
              <a:p>
                <a:pPr algn="just"/>
                <a:r>
                  <a:rPr lang="en-US" altLang="zh-CN" dirty="0"/>
                  <a:t>Due to sensor error, we can expect that all pairs </a:t>
                </a:r>
                <a14:m>
                  <m:oMath xmlns:m="http://schemas.openxmlformats.org/officeDocument/2006/math">
                    <m:sSubSup>
                      <m:sSubSupPr>
                        <m:ctrlPr>
                          <a:rPr lang="en-US" altLang="zh-CN" i="1" smtClean="0">
                            <a:latin typeface="Cambria Math" panose="02040503050406030204" pitchFamily="18" charset="0"/>
                          </a:rPr>
                        </m:ctrlPr>
                      </m:sSubSupPr>
                      <m:e>
                        <m:r>
                          <a:rPr lang="en-US" altLang="zh-CN" b="0" i="1" smtClean="0">
                            <a:latin typeface="Cambria Math" panose="02040503050406030204" pitchFamily="18" charset="0"/>
                          </a:rPr>
                          <m:t>𝐶</m:t>
                        </m:r>
                      </m:e>
                      <m:sub>
                        <m:r>
                          <a:rPr lang="en-US" altLang="zh-CN" b="0" i="1" smtClean="0">
                            <a:latin typeface="Cambria Math" panose="02040503050406030204" pitchFamily="18" charset="0"/>
                          </a:rPr>
                          <m:t>𝑛</m:t>
                        </m:r>
                      </m:sub>
                      <m:sup>
                        <m:r>
                          <a:rPr lang="en-US" altLang="zh-CN" b="0" i="1" smtClean="0">
                            <a:latin typeface="Cambria Math" panose="02040503050406030204" pitchFamily="18" charset="0"/>
                          </a:rPr>
                          <m:t>2</m:t>
                        </m:r>
                      </m:sup>
                    </m:sSubSup>
                  </m:oMath>
                </a14:m>
                <a:r>
                  <a:rPr lang="en-US" altLang="zh-CN" dirty="0"/>
                  <a:t> of compass lines will result in </a:t>
                </a:r>
                <a14:m>
                  <m:oMath xmlns:m="http://schemas.openxmlformats.org/officeDocument/2006/math">
                    <m:sSubSup>
                      <m:sSubSupPr>
                        <m:ctrlPr>
                          <a:rPr lang="en-US" altLang="zh-CN" i="1">
                            <a:latin typeface="Cambria Math" panose="02040503050406030204" pitchFamily="18" charset="0"/>
                          </a:rPr>
                        </m:ctrlPr>
                      </m:sSubSupPr>
                      <m:e>
                        <m:r>
                          <a:rPr lang="en-US" altLang="zh-CN" i="1">
                            <a:latin typeface="Cambria Math" panose="02040503050406030204" pitchFamily="18" charset="0"/>
                          </a:rPr>
                          <m:t>𝐶</m:t>
                        </m:r>
                      </m:e>
                      <m:sub>
                        <m:r>
                          <a:rPr lang="en-US" altLang="zh-CN" i="1">
                            <a:latin typeface="Cambria Math" panose="02040503050406030204" pitchFamily="18" charset="0"/>
                          </a:rPr>
                          <m:t>𝑛</m:t>
                        </m:r>
                      </m:sub>
                      <m:sup>
                        <m:r>
                          <a:rPr lang="en-US" altLang="zh-CN" i="1">
                            <a:latin typeface="Cambria Math" panose="02040503050406030204" pitchFamily="18" charset="0"/>
                          </a:rPr>
                          <m:t>2</m:t>
                        </m:r>
                      </m:sup>
                    </m:sSubSup>
                  </m:oMath>
                </a14:m>
                <a:r>
                  <a:rPr lang="en-US" altLang="zh-CN" dirty="0"/>
                  <a:t> different intersection points.</a:t>
                </a:r>
              </a:p>
              <a:p>
                <a:pPr algn="just"/>
                <a:r>
                  <a:rPr lang="en-US" altLang="zh-CN" dirty="0"/>
                  <a:t>The optimization seeks to find the most-likely single point of intersection by rotating each compass bearing as little as possible until all converge at the same fixed point </a:t>
                </a:r>
                <a14:m>
                  <m:oMath xmlns:m="http://schemas.openxmlformats.org/officeDocument/2006/math">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𝑎</m:t>
                        </m:r>
                        <m:r>
                          <a:rPr lang="en-US" altLang="zh-CN" b="0" i="1" smtClean="0">
                            <a:latin typeface="Cambria Math" panose="02040503050406030204" pitchFamily="18" charset="0"/>
                          </a:rPr>
                          <m:t>,</m:t>
                        </m:r>
                        <m:r>
                          <a:rPr lang="en-US" altLang="zh-CN" b="0" i="1" smtClean="0">
                            <a:latin typeface="Cambria Math" panose="02040503050406030204" pitchFamily="18" charset="0"/>
                          </a:rPr>
                          <m:t>𝑏</m:t>
                        </m:r>
                      </m:e>
                    </m:d>
                  </m:oMath>
                </a14:m>
                <a:r>
                  <a:rPr lang="en-US" altLang="zh-CN" dirty="0"/>
                  <a:t>.</a:t>
                </a:r>
              </a:p>
            </p:txBody>
          </p:sp>
        </mc:Choice>
        <mc:Fallback xmlns="">
          <p:sp>
            <p:nvSpPr>
              <p:cNvPr id="5" name="内容占位符 2"/>
              <p:cNvSpPr>
                <a:spLocks noGrp="1" noRot="1" noChangeAspect="1" noMove="1" noResize="1" noEditPoints="1" noAdjustHandles="1" noChangeArrowheads="1" noChangeShapeType="1" noTextEdit="1"/>
              </p:cNvSpPr>
              <p:nvPr>
                <p:ph idx="1"/>
              </p:nvPr>
            </p:nvSpPr>
            <p:spPr>
              <a:xfrm>
                <a:off x="489856" y="1180090"/>
                <a:ext cx="4508029" cy="5283340"/>
              </a:xfrm>
              <a:blipFill>
                <a:blip r:embed="rId2"/>
                <a:stretch>
                  <a:fillRect l="-2432" t="-2194" r="-2703"/>
                </a:stretch>
              </a:blipFill>
            </p:spPr>
            <p:txBody>
              <a:bodyPr/>
              <a:lstStyle/>
              <a:p>
                <a:r>
                  <a:rPr lang="zh-CN" altLang="en-US">
                    <a:noFill/>
                  </a:rPr>
                  <a:t> </a:t>
                </a:r>
              </a:p>
            </p:txBody>
          </p:sp>
        </mc:Fallback>
      </mc:AlternateContent>
      <p:pic>
        <p:nvPicPr>
          <p:cNvPr id="4" name="图片 3" descr="图片包含 文字&#10;&#10;描述已自动生成">
            <a:extLst>
              <a:ext uri="{FF2B5EF4-FFF2-40B4-BE49-F238E27FC236}">
                <a16:creationId xmlns:a16="http://schemas.microsoft.com/office/drawing/2014/main" id="{C40BB942-DBC9-41C5-97F6-D08F984EB3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9994" y="1042738"/>
            <a:ext cx="6237349" cy="5524749"/>
          </a:xfrm>
          <a:prstGeom prst="rect">
            <a:avLst/>
          </a:prstGeom>
        </p:spPr>
      </p:pic>
      <p:sp>
        <p:nvSpPr>
          <p:cNvPr id="6" name="标题 1">
            <a:extLst>
              <a:ext uri="{FF2B5EF4-FFF2-40B4-BE49-F238E27FC236}">
                <a16:creationId xmlns:a16="http://schemas.microsoft.com/office/drawing/2014/main" id="{A8E33E1E-1715-4AD8-B89D-DF1442205825}"/>
              </a:ext>
            </a:extLst>
          </p:cNvPr>
          <p:cNvSpPr txBox="1">
            <a:spLocks/>
          </p:cNvSpPr>
          <p:nvPr/>
        </p:nvSpPr>
        <p:spPr>
          <a:xfrm>
            <a:off x="489857" y="227480"/>
            <a:ext cx="10515600" cy="7738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4100" dirty="0"/>
              <a:t>3.2.1 Sensor-only optimization for triangulation</a:t>
            </a:r>
            <a:endParaRPr lang="zh-CN" altLang="en-US" sz="4100" dirty="0"/>
          </a:p>
        </p:txBody>
      </p:sp>
    </p:spTree>
    <p:extLst>
      <p:ext uri="{BB962C8B-B14F-4D97-AF65-F5344CB8AC3E}">
        <p14:creationId xmlns:p14="http://schemas.microsoft.com/office/powerpoint/2010/main" val="2714886016"/>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1208</TotalTime>
  <Words>1332</Words>
  <Application>Microsoft Office PowerPoint</Application>
  <PresentationFormat>宽屏</PresentationFormat>
  <Paragraphs>91</Paragraphs>
  <Slides>19</Slides>
  <Notes>1</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19</vt:i4>
      </vt:variant>
    </vt:vector>
  </HeadingPairs>
  <TitlesOfParts>
    <vt:vector size="24" baseType="lpstr">
      <vt:lpstr>等线</vt:lpstr>
      <vt:lpstr>等线 Light</vt:lpstr>
      <vt:lpstr>Arial</vt:lpstr>
      <vt:lpstr>Cambria Math</vt:lpstr>
      <vt:lpstr>Office 主题​​</vt:lpstr>
      <vt:lpstr>PowerPoint 演示文稿</vt:lpstr>
      <vt:lpstr>1 Motivation &amp; System Overview</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[ECCV2018]CornerNet: Detecting Objects as Paired Keypoints</dc:title>
  <dc:creator>李 晓波</dc:creator>
  <cp:lastModifiedBy>潘 子琦</cp:lastModifiedBy>
  <cp:revision>170</cp:revision>
  <dcterms:created xsi:type="dcterms:W3CDTF">2018-10-25T01:44:07Z</dcterms:created>
  <dcterms:modified xsi:type="dcterms:W3CDTF">2019-05-11T08:31:48Z</dcterms:modified>
</cp:coreProperties>
</file>